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1" r:id="rId3"/>
    <p:sldId id="322" r:id="rId4"/>
    <p:sldId id="265" r:id="rId6"/>
    <p:sldId id="328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258" r:id="rId20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2F5"/>
    <a:srgbClr val="D0E2F4"/>
    <a:srgbClr val="179CDF"/>
    <a:srgbClr val="EB6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2205"/>
    <p:restoredTop sz="94660"/>
  </p:normalViewPr>
  <p:slideViewPr>
    <p:cSldViewPr showGuides="1">
      <p:cViewPr varScale="1">
        <p:scale>
          <a:sx n="67" d="100"/>
          <a:sy n="67" d="100"/>
        </p:scale>
        <p:origin x="-1230" y="-96"/>
      </p:cViewPr>
      <p:guideLst>
        <p:guide orient="horz" pos="2186"/>
        <p:guide pos="29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71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71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TextBox 3"/>
          <p:cNvSpPr txBox="1"/>
          <p:nvPr/>
        </p:nvSpPr>
        <p:spPr>
          <a:xfrm>
            <a:off x="1542733" y="2397919"/>
            <a:ext cx="5994400" cy="87439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p>
            <a:pPr lvl="0" indent="0"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设计注意事项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TextBox 4"/>
          <p:cNvSpPr txBox="1"/>
          <p:nvPr/>
        </p:nvSpPr>
        <p:spPr>
          <a:xfrm>
            <a:off x="427355" y="896620"/>
            <a:ext cx="7136130" cy="692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0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文案信息主次关系是否准确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eaLnBrk="0" hangingPunct="0">
              <a:lnSpc>
                <a:spcPct val="100000"/>
              </a:lnSpc>
            </a:pP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710" y="1325880"/>
            <a:ext cx="8235950" cy="38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让产品突出或文案突出，有一个突出的主题，主题之内有又层级的区分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710" y="1710690"/>
            <a:ext cx="8235950" cy="38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通过不同的构图形式来表达画面的主要信息元素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3710" y="2352675"/>
            <a:ext cx="546989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indent="0"/>
            <a:r>
              <a:rPr lang="zh-CN" altLang="en-US" b="1">
                <a:solidFill>
                  <a:srgbClr val="FF0000"/>
                </a:solidFill>
                <a:sym typeface="+mn-ea"/>
              </a:rPr>
              <a:t>设计构图：结构式构图，区域式构图，节奏感式构图</a:t>
            </a:r>
            <a:endParaRPr lang="zh-CN" altLang="en-US"/>
          </a:p>
        </p:txBody>
      </p:sp>
      <p:sp>
        <p:nvSpPr>
          <p:cNvPr id="28676" name="文本框 3"/>
          <p:cNvSpPr txBox="1"/>
          <p:nvPr/>
        </p:nvSpPr>
        <p:spPr>
          <a:xfrm>
            <a:off x="467995" y="1993900"/>
            <a:ext cx="1655763" cy="395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结构式构图</a:t>
            </a:r>
            <a:endParaRPr lang="zh-CN" altLang="en-US" sz="20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8677" name="图片 4" descr="Fgout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" y="3174365"/>
            <a:ext cx="8334375" cy="3157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文本框 5"/>
          <p:cNvSpPr txBox="1"/>
          <p:nvPr/>
        </p:nvSpPr>
        <p:spPr>
          <a:xfrm>
            <a:off x="473710" y="2718118"/>
            <a:ext cx="7827963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形式构图：相互之间互相联系，互相衬托，突出主体部分，结构形式成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型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9699" name="文本框 5"/>
          <p:cNvSpPr txBox="1"/>
          <p:nvPr/>
        </p:nvSpPr>
        <p:spPr>
          <a:xfrm>
            <a:off x="427355" y="1405255"/>
            <a:ext cx="7829550" cy="639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轴型构图：有两个突出内容，呈现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型构图，相互平衡且有联系，无论看哪个点，最终都会将整体突出。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701" name="图片 10" descr="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80" y="3765550"/>
            <a:ext cx="4680585" cy="2075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0" name="图片 9" descr="H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5" y="2218690"/>
            <a:ext cx="3938905" cy="18897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23" name="文本框 5"/>
          <p:cNvSpPr txBox="1"/>
          <p:nvPr/>
        </p:nvSpPr>
        <p:spPr>
          <a:xfrm>
            <a:off x="453390" y="1431290"/>
            <a:ext cx="7829550" cy="639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圆形式构图：一个主题的内容中心突出，呈现圆型构图，辅助物成圆形对主体进行衬托，最终将主题突出。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24" name="图片 1" descr="圆形构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53" y="2223453"/>
            <a:ext cx="7561262" cy="38623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747" name="文本框 5"/>
          <p:cNvSpPr txBox="1"/>
          <p:nvPr/>
        </p:nvSpPr>
        <p:spPr>
          <a:xfrm>
            <a:off x="466725" y="1457960"/>
            <a:ext cx="2563495" cy="2560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三角式构图：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由主题内容和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焦点产品或人物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自然的由上到下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过渡，来形成一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个三角形构图。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8" name="图片 3" descr="三角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3" y="1386523"/>
            <a:ext cx="2446337" cy="4892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9" name="图片 6" descr="三角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63" y="2826385"/>
            <a:ext cx="4075112" cy="2024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9" name="文本框 3"/>
          <p:cNvSpPr txBox="1"/>
          <p:nvPr/>
        </p:nvSpPr>
        <p:spPr>
          <a:xfrm>
            <a:off x="545783" y="1425893"/>
            <a:ext cx="7758112" cy="701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区域式构图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将每块内容按区域来进行合理的安排，形式多样化，应用于内容表达较多的画面</a:t>
            </a:r>
            <a:endParaRPr lang="zh-CN" altLang="en-US" sz="20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220" name="图片 4" descr="区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3" y="2218055"/>
            <a:ext cx="2679700" cy="3763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图片 5" descr="区域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070" y="3010218"/>
            <a:ext cx="5454650" cy="21986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43" name="文本框 3"/>
          <p:cNvSpPr txBox="1"/>
          <p:nvPr/>
        </p:nvSpPr>
        <p:spPr>
          <a:xfrm>
            <a:off x="427355" y="1313498"/>
            <a:ext cx="7759700" cy="7010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/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节奏感式构图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通过远近，虚实，明暗的变化，由一点向外或向内进行延伸，有一个聚焦效应，让整体的画面富有节奏感，</a:t>
            </a:r>
            <a:endParaRPr lang="zh-CN" altLang="en-US" sz="20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244" name="图片 1" descr="jiezo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2111058"/>
            <a:ext cx="4500563" cy="1931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5" name="图片 2" descr="节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23" y="4185285"/>
            <a:ext cx="6096000" cy="1984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TextBox 4"/>
          <p:cNvSpPr txBox="1"/>
          <p:nvPr/>
        </p:nvSpPr>
        <p:spPr>
          <a:xfrm>
            <a:off x="427355" y="896620"/>
            <a:ext cx="7136130" cy="692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00000"/>
              </a:lnSpc>
            </a:pPr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设计页面所面定位的环境</a:t>
            </a:r>
            <a:endParaRPr lang="zh-CN" altLang="en-US" sz="20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eaLnBrk="0" hangingPunct="0">
              <a:lnSpc>
                <a:spcPct val="100000"/>
              </a:lnSpc>
            </a:pPr>
            <a:endParaRPr lang="zh-CN" altLang="en-US" sz="20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$KZXQ)QW]O2T$(X7~KUDI(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10" y="1726565"/>
            <a:ext cx="6217920" cy="4011930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710565" y="4946650"/>
            <a:ext cx="1647825" cy="791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710565" y="1407795"/>
            <a:ext cx="1647825" cy="791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709930" y="2526030"/>
            <a:ext cx="1647825" cy="791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710565" y="3736340"/>
            <a:ext cx="1647825" cy="791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14120" y="1610995"/>
            <a:ext cx="640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天猫</a:t>
            </a:r>
            <a:endParaRPr 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3485" y="2729865"/>
            <a:ext cx="640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淘宝</a:t>
            </a:r>
            <a:endParaRPr 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66495" y="3939540"/>
            <a:ext cx="640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京东</a:t>
            </a:r>
            <a:endParaRPr 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99185" y="5150485"/>
            <a:ext cx="8686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唯品会</a:t>
            </a:r>
            <a:endParaRPr 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1"/>
          <p:cNvPicPr>
            <a:picLocks noChangeAspect="1"/>
          </p:cNvPicPr>
          <p:nvPr/>
        </p:nvPicPr>
        <p:blipFill>
          <a:blip r:embed="rId2"/>
          <a:srcRect t="44579"/>
          <a:stretch>
            <a:fillRect/>
          </a:stretch>
        </p:blipFill>
        <p:spPr>
          <a:xfrm>
            <a:off x="6895465" y="646430"/>
            <a:ext cx="2249170" cy="2216785"/>
          </a:xfrm>
          <a:prstGeom prst="rect">
            <a:avLst/>
          </a:prstGeom>
        </p:spPr>
      </p:pic>
      <p:pic>
        <p:nvPicPr>
          <p:cNvPr id="5" name="图片 4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5" y="1407795"/>
            <a:ext cx="2875280" cy="5112385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6355080" y="1407795"/>
            <a:ext cx="1647825" cy="791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710565" y="1407795"/>
            <a:ext cx="1647825" cy="791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2552700" y="1407795"/>
            <a:ext cx="1647825" cy="791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4501515" y="1407795"/>
            <a:ext cx="1647825" cy="791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8" name="TextBox 4"/>
          <p:cNvSpPr txBox="1"/>
          <p:nvPr/>
        </p:nvSpPr>
        <p:spPr>
          <a:xfrm>
            <a:off x="670560" y="917575"/>
            <a:ext cx="7923530" cy="615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70000"/>
              </a:lnSpc>
            </a:pPr>
            <a:r>
              <a:rPr lang="en-US" sz="2000" b="1" dirty="0">
                <a:solidFill>
                  <a:srgbClr val="EB6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sz="2000" b="1" dirty="0">
                <a:solidFill>
                  <a:srgbClr val="EB6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sz="2000" b="1" dirty="0">
                <a:solidFill>
                  <a:srgbClr val="EB6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组成基本元素</a:t>
            </a:r>
            <a:r>
              <a:rPr sz="2000" b="1" dirty="0">
                <a:solidFill>
                  <a:srgbClr val="EB6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sz="2000" b="1" dirty="0">
              <a:solidFill>
                <a:srgbClr val="EB6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0" hangingPunct="0">
              <a:lnSpc>
                <a:spcPct val="70000"/>
              </a:lnSpc>
            </a:pPr>
            <a:endParaRPr lang="zh-CN" altLang="en-US" sz="2000" b="1" dirty="0">
              <a:solidFill>
                <a:srgbClr val="EB6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14120" y="1610995"/>
            <a:ext cx="640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文案</a:t>
            </a:r>
            <a:endParaRPr 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56255" y="1611630"/>
            <a:ext cx="640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</a:t>
            </a:r>
            <a:endParaRPr 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57445" y="1610995"/>
            <a:ext cx="640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背景</a:t>
            </a:r>
            <a:endParaRPr 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59270" y="1611630"/>
            <a:ext cx="6400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元素</a:t>
            </a:r>
            <a:endParaRPr 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a52501ab0fc8daf0c72061aebad3eb78e0a83eaaf1a88-KPIrRi_fw6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5" y="2468880"/>
            <a:ext cx="6182360" cy="28752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4"/>
          <p:cNvSpPr txBox="1"/>
          <p:nvPr/>
        </p:nvSpPr>
        <p:spPr>
          <a:xfrm>
            <a:off x="2630805" y="5651500"/>
            <a:ext cx="6355715" cy="9359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00000"/>
              </a:lnSpc>
            </a:pPr>
            <a:r>
              <a:rPr 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设计作用：活动</a:t>
            </a:r>
            <a:r>
              <a:rPr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宣传／</a:t>
            </a: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展示／传达信息</a:t>
            </a:r>
            <a:r>
              <a:rPr 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刺激消费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0" hangingPunct="0">
              <a:lnSpc>
                <a:spcPct val="70000"/>
              </a:lnSpc>
            </a:pP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TextBox 4"/>
          <p:cNvSpPr txBox="1"/>
          <p:nvPr/>
        </p:nvSpPr>
        <p:spPr>
          <a:xfrm>
            <a:off x="320040" y="780415"/>
            <a:ext cx="8188960" cy="5029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50000"/>
              </a:lnSpc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Banner设计中影响到</a:t>
            </a: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宣传效果的因素：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0" hangingPunct="0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整体画面设计视觉是否正确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0" hangingPunct="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画面气质就是指给人传递出一种什么样的感觉，比如说用户看了你这个banner之后会感觉它很热闹／很素雅／很高冷／很年轻有活力／很潮／很压抑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0" hangingPunct="0">
              <a:lnSpc>
                <a:spcPct val="15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0" hangingPunct="0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文案信息主次关系是否准确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0" hangingPunct="0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anner包含有好几个部分，文案／产品／背景／元素等，而最终他们组合成为一个banner，其层级是存在主次之间的划分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0" hangingPunct="0">
              <a:lnSpc>
                <a:spcPct val="15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0" hangingPunct="0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设计页面所面定位的环境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0" hangingPunct="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要在不同的平台投放 Banner时，能够等到突出，还要考虑整个平台对设计页面来说就是大环境，具体到你投放的那一小块banner位置就是小环境。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TextBox 4"/>
          <p:cNvSpPr txBox="1"/>
          <p:nvPr/>
        </p:nvSpPr>
        <p:spPr>
          <a:xfrm>
            <a:off x="427355" y="896620"/>
            <a:ext cx="7136130" cy="417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00000"/>
              </a:lnSpc>
            </a:pP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整体画面设计视觉是否正确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4025" y="1352550"/>
            <a:ext cx="8235950" cy="659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Banner：节日氛围热闹的画面气质（关键词：低价促销／周年庆／节假日促销等搞活动的性质）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caaf08fcf8051990be83a45c26734af35c4151b1825975-C1SFrZ_fw658"/>
          <p:cNvPicPr>
            <a:picLocks noChangeAspect="1"/>
          </p:cNvPicPr>
          <p:nvPr/>
        </p:nvPicPr>
        <p:blipFill>
          <a:blip r:embed="rId2"/>
          <a:srcRect t="93088"/>
          <a:stretch>
            <a:fillRect/>
          </a:stretch>
        </p:blipFill>
        <p:spPr>
          <a:xfrm>
            <a:off x="473710" y="2168525"/>
            <a:ext cx="8197215" cy="3145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3710" y="5554980"/>
            <a:ext cx="8235315" cy="659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Banner看起来非常热闹喜庆，除了各种元素形式的动力感给画面增加了热闹感觉以外，最重要的是大面积的暖色给人热血沸腾的感觉。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TextBox 4"/>
          <p:cNvSpPr txBox="1"/>
          <p:nvPr/>
        </p:nvSpPr>
        <p:spPr>
          <a:xfrm>
            <a:off x="427355" y="896620"/>
            <a:ext cx="7982585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Banner ：很素雅 （关键词：森女系／棉麻类／文艺类／性冷淡风）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355" y="1281430"/>
            <a:ext cx="8235950" cy="659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大面积留白给人素雅的感觉外，画面里的颜色都是是比较安静干净的灰色调，给人舒适素雅无欲无求的感觉，使人感到舒心：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86abb0fce1384a5576c6ab63d8d2190013988737658e8-SHTstZ_fw658"/>
          <p:cNvPicPr>
            <a:picLocks noChangeAspect="1"/>
          </p:cNvPicPr>
          <p:nvPr/>
        </p:nvPicPr>
        <p:blipFill>
          <a:blip r:embed="rId2"/>
          <a:srcRect l="1449" t="-208" r="-1449" b="94435"/>
          <a:stretch>
            <a:fillRect/>
          </a:stretch>
        </p:blipFill>
        <p:spPr>
          <a:xfrm>
            <a:off x="427355" y="1940560"/>
            <a:ext cx="8448675" cy="3292475"/>
          </a:xfrm>
          <a:prstGeom prst="rect">
            <a:avLst/>
          </a:prstGeom>
        </p:spPr>
      </p:pic>
      <p:pic>
        <p:nvPicPr>
          <p:cNvPr id="5" name="图片 4" descr="12--1024x439"/>
          <p:cNvPicPr>
            <a:picLocks noChangeAspect="1"/>
          </p:cNvPicPr>
          <p:nvPr/>
        </p:nvPicPr>
        <p:blipFill>
          <a:blip r:embed="rId3"/>
          <a:srcRect b="74533"/>
          <a:stretch>
            <a:fillRect/>
          </a:stretch>
        </p:blipFill>
        <p:spPr>
          <a:xfrm>
            <a:off x="427355" y="5416550"/>
            <a:ext cx="8248015" cy="9004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TextBox 4"/>
          <p:cNvSpPr txBox="1"/>
          <p:nvPr/>
        </p:nvSpPr>
        <p:spPr>
          <a:xfrm>
            <a:off x="427355" y="812165"/>
            <a:ext cx="7982585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Banner ：高端大气上档次（关键词：新品发布／国际大牌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。。。）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355" y="1281430"/>
            <a:ext cx="8235950" cy="659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画面中除去大面积留白以外，色彩上也是比较偏向于灰色调，且基本不会出现饱和度非常高或者非常跳跃的颜色，浅灰色调同色系用色居多。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be23c759951df05617cb83d74b475074cb4e4c761c25b3-CP7cAE_fw658"/>
          <p:cNvPicPr>
            <a:picLocks noChangeAspect="1"/>
          </p:cNvPicPr>
          <p:nvPr/>
        </p:nvPicPr>
        <p:blipFill>
          <a:blip r:embed="rId2"/>
          <a:srcRect t="22022" b="67852"/>
          <a:stretch>
            <a:fillRect/>
          </a:stretch>
        </p:blipFill>
        <p:spPr>
          <a:xfrm>
            <a:off x="357505" y="2183130"/>
            <a:ext cx="8305800" cy="2491740"/>
          </a:xfrm>
          <a:prstGeom prst="rect">
            <a:avLst/>
          </a:prstGeom>
        </p:spPr>
      </p:pic>
      <p:pic>
        <p:nvPicPr>
          <p:cNvPr id="7" name="图片 6" descr="B_}N6SN%AQ1X[L%A6J{]Z[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" y="5092065"/>
            <a:ext cx="5295900" cy="6775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32425" y="5297805"/>
            <a:ext cx="661035" cy="31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419215" y="5297805"/>
            <a:ext cx="661035" cy="317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375525" y="5297805"/>
            <a:ext cx="661035" cy="317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TextBox 4"/>
          <p:cNvSpPr txBox="1"/>
          <p:nvPr/>
        </p:nvSpPr>
        <p:spPr>
          <a:xfrm>
            <a:off x="427355" y="812165"/>
            <a:ext cx="7982585" cy="6591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Banner 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年轻活力（关键词：夏季主题／开学主题／校园主题／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潮流产品。。。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4025" y="1406525"/>
            <a:ext cx="8235950" cy="659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色彩丰富多样，饱和度偏高，用色大胆，颜色可多余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种以上，整体画面元素多，色彩丰富，跳跃性强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ca76119958cedb0969a940b97a286795dbe867c1a39ed-awHyNW_fw658"/>
          <p:cNvPicPr>
            <a:picLocks noChangeAspect="1"/>
          </p:cNvPicPr>
          <p:nvPr/>
        </p:nvPicPr>
        <p:blipFill>
          <a:blip r:embed="rId2"/>
          <a:srcRect b="86744"/>
          <a:stretch>
            <a:fillRect/>
          </a:stretch>
        </p:blipFill>
        <p:spPr>
          <a:xfrm>
            <a:off x="1287780" y="2211070"/>
            <a:ext cx="6386195" cy="3247390"/>
          </a:xfrm>
          <a:prstGeom prst="rect">
            <a:avLst/>
          </a:prstGeom>
        </p:spPr>
      </p:pic>
      <p:pic>
        <p:nvPicPr>
          <p:cNvPr id="4" name="图片 3" descr="7bat7ek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" y="5659755"/>
            <a:ext cx="7039610" cy="659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TextBox 4"/>
          <p:cNvSpPr txBox="1"/>
          <p:nvPr/>
        </p:nvSpPr>
        <p:spPr>
          <a:xfrm>
            <a:off x="427355" y="812165"/>
            <a:ext cx="7982585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0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Banner：华丽 （关键词：上流社会／欧式／浮夸主题／位高权重／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。。。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4025" y="1196975"/>
            <a:ext cx="8235950" cy="659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体现华丽高贵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，有品格格调，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主要就是黑色与金色／银色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亮粉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等金光闪闪的颜色以及与暗色系颜色的搭配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居多，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3f60faf909482d0bfd4f980af02d5d0069e1e43126a2e-GLgfWX_fw6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" y="2169795"/>
            <a:ext cx="8358505" cy="3048635"/>
          </a:xfrm>
          <a:prstGeom prst="rect">
            <a:avLst/>
          </a:prstGeom>
        </p:spPr>
      </p:pic>
      <p:pic>
        <p:nvPicPr>
          <p:cNvPr id="7" name="图片 6" descr="i2nyp6j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80" y="5586730"/>
            <a:ext cx="4129405" cy="5829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TextBox 4"/>
          <p:cNvSpPr txBox="1"/>
          <p:nvPr/>
        </p:nvSpPr>
        <p:spPr>
          <a:xfrm>
            <a:off x="427355" y="896620"/>
            <a:ext cx="7136130" cy="692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00000"/>
              </a:lnSpc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文案信息主次关系是否准确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eaLnBrk="0" hangingPunct="0">
              <a:lnSpc>
                <a:spcPct val="100000"/>
              </a:lnSpc>
            </a:pP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710" y="1325880"/>
            <a:ext cx="8235950" cy="38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让产品突出或文案突出，有一个突出的主题，主题之内有又层级的区分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2450" y="5554980"/>
            <a:ext cx="8235315" cy="38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纯色为背景居多，文案和产品突出其中一个为主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2450" y="1821180"/>
            <a:ext cx="8235950" cy="38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通过画面的留白方式来突出产品或者文案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~IPG)NEIIS3R_@R9[1V`1N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393315"/>
            <a:ext cx="7736205" cy="29743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1258</Words>
  <Application>WPS 演示</Application>
  <PresentationFormat>全屏显示(4:3)</PresentationFormat>
  <Paragraphs>99</Paragraphs>
  <Slides>17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user</cp:lastModifiedBy>
  <cp:revision>494</cp:revision>
  <dcterms:created xsi:type="dcterms:W3CDTF">2015-06-29T07:19:00Z</dcterms:created>
  <dcterms:modified xsi:type="dcterms:W3CDTF">2017-03-27T07:37:43Z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